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8F4947-CAA8-4FB1-9575-163E6F40C810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7C40A8-62AF-4590-8ED1-C9623387268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4947-CAA8-4FB1-9575-163E6F40C810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40A8-62AF-4590-8ED1-C962338726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4947-CAA8-4FB1-9575-163E6F40C810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40A8-62AF-4590-8ED1-C962338726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8F4947-CAA8-4FB1-9575-163E6F40C810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7C40A8-62AF-4590-8ED1-C9623387268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8F4947-CAA8-4FB1-9575-163E6F40C810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7C40A8-62AF-4590-8ED1-C9623387268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4947-CAA8-4FB1-9575-163E6F40C810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40A8-62AF-4590-8ED1-C9623387268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4947-CAA8-4FB1-9575-163E6F40C810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40A8-62AF-4590-8ED1-C9623387268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8F4947-CAA8-4FB1-9575-163E6F40C810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7C40A8-62AF-4590-8ED1-C9623387268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4947-CAA8-4FB1-9575-163E6F40C810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40A8-62AF-4590-8ED1-C962338726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8F4947-CAA8-4FB1-9575-163E6F40C810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7C40A8-62AF-4590-8ED1-C9623387268C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8F4947-CAA8-4FB1-9575-163E6F40C810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7C40A8-62AF-4590-8ED1-C9623387268C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8F4947-CAA8-4FB1-9575-163E6F40C810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7C40A8-62AF-4590-8ED1-C9623387268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71670" y="476672"/>
            <a:ext cx="6172200" cy="3203616"/>
          </a:xfrm>
        </p:spPr>
        <p:txBody>
          <a:bodyPr>
            <a:normAutofit/>
          </a:bodyPr>
          <a:lstStyle/>
          <a:p>
            <a:pPr algn="ctr"/>
            <a:r>
              <a:rPr lang="es-ES_tradnl" sz="3600" dirty="0" smtClean="0"/>
              <a:t>1. MOTIVACIÓN.</a:t>
            </a:r>
            <a:br>
              <a:rPr lang="es-ES_tradnl" sz="3600" dirty="0" smtClean="0"/>
            </a:br>
            <a:endParaRPr lang="es-ES" sz="3600" dirty="0"/>
          </a:p>
        </p:txBody>
      </p:sp>
      <p:pic>
        <p:nvPicPr>
          <p:cNvPr id="6" name="Picture 2" descr="C:\Users\Usuario\Desktop\f734d55cf829e184839e2265706585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12976"/>
            <a:ext cx="403720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uario\Desktop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48680"/>
            <a:ext cx="410445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500042"/>
            <a:ext cx="7467600" cy="1928826"/>
          </a:xfrm>
        </p:spPr>
        <p:txBody>
          <a:bodyPr>
            <a:normAutofit/>
          </a:bodyPr>
          <a:lstStyle/>
          <a:p>
            <a:pPr algn="ctr"/>
            <a:r>
              <a:rPr lang="es-ES" altLang="es-ES" sz="3600" b="1" dirty="0"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PODER</a:t>
            </a:r>
            <a:br>
              <a:rPr lang="es-ES" altLang="es-ES" sz="3600" b="1" dirty="0">
                <a:latin typeface="Comic Sans MS" pitchFamily="66" charset="0"/>
                <a:ea typeface="Comic Sans MS" pitchFamily="66" charset="0"/>
                <a:cs typeface="Comic Sans MS" pitchFamily="66" charset="0"/>
              </a:rPr>
            </a:br>
            <a:r>
              <a:rPr lang="es-ES" altLang="es-ES" sz="3600" b="1" dirty="0"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QUERER</a:t>
            </a:r>
            <a:br>
              <a:rPr lang="es-ES" altLang="es-ES" sz="3600" b="1" dirty="0">
                <a:latin typeface="Comic Sans MS" pitchFamily="66" charset="0"/>
                <a:ea typeface="Comic Sans MS" pitchFamily="66" charset="0"/>
                <a:cs typeface="Comic Sans MS" pitchFamily="66" charset="0"/>
              </a:rPr>
            </a:br>
            <a:r>
              <a:rPr lang="es-ES" altLang="es-ES" sz="3600" b="1" dirty="0"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SABER</a:t>
            </a:r>
            <a:endParaRPr lang="es-ES" sz="3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2123728" y="573495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107504" y="2348881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s-ES" altLang="es-ES" sz="2800" b="1" dirty="0">
                <a:solidFill>
                  <a:srgbClr val="FF0000"/>
                </a:solidFill>
              </a:rPr>
              <a:t>RESPONSABILIDAD = A ESFUERZO DIARIO</a:t>
            </a:r>
            <a:r>
              <a:rPr lang="es-ES" altLang="es-ES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6" name="Picture 2" descr="C:\Users\Usuario\Desktop\images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43805"/>
            <a:ext cx="3699495" cy="239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es-ES" b="1" dirty="0" smtClean="0"/>
              <a:t>¿DE DÓNDE SALE LA MOTIVACIÓN?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2143116"/>
            <a:ext cx="8104414" cy="3662148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>
                <a:solidFill>
                  <a:schemeClr val="accent1"/>
                </a:solidFill>
              </a:rPr>
              <a:t>1. </a:t>
            </a:r>
            <a:r>
              <a:rPr lang="es-ES" b="1" dirty="0" smtClean="0">
                <a:solidFill>
                  <a:schemeClr val="accent1"/>
                </a:solidFill>
              </a:rPr>
              <a:t>Motivación </a:t>
            </a:r>
            <a:r>
              <a:rPr lang="es-ES" b="1" dirty="0">
                <a:solidFill>
                  <a:schemeClr val="accent1"/>
                </a:solidFill>
              </a:rPr>
              <a:t>Interna</a:t>
            </a:r>
            <a:r>
              <a:rPr lang="es-ES" b="1" dirty="0"/>
              <a:t>.</a:t>
            </a:r>
            <a:r>
              <a:rPr lang="es-ES" dirty="0"/>
              <a:t> Ej.: sentirme bien, adquirir prestigio, superarme, poder ayudar a otros, prepararme para una profesión... Proponerse una META es algo fundamental </a:t>
            </a:r>
            <a:br>
              <a:rPr lang="es-ES" dirty="0"/>
            </a:br>
            <a:r>
              <a:rPr lang="es-ES" dirty="0" smtClean="0"/>
              <a:t>             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</a:t>
            </a:r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  ¿POR QUÉ ESTUDIO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?...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Motivación </a:t>
            </a:r>
            <a:r>
              <a:rPr lang="es-ES" b="1" dirty="0">
                <a:solidFill>
                  <a:schemeClr val="accent1"/>
                </a:solidFill>
              </a:rPr>
              <a:t>Externa</a:t>
            </a:r>
            <a:r>
              <a:rPr lang="es-ES" b="1" dirty="0"/>
              <a:t>.</a:t>
            </a:r>
            <a:r>
              <a:rPr lang="es-ES" dirty="0"/>
              <a:t> Ej. Sacar una buena nota, conseguir un    premio, evitar un castigo</a:t>
            </a:r>
            <a:r>
              <a:rPr lang="es-ES" dirty="0" smtClean="0"/>
              <a:t>...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¿QUÉ se puede hacer?</a:t>
            </a:r>
          </a:p>
          <a:p>
            <a:pPr lvl="1"/>
            <a:r>
              <a:rPr lang="es-ES_tradnl" dirty="0" smtClean="0"/>
              <a:t>…</a:t>
            </a:r>
          </a:p>
          <a:p>
            <a:pPr lvl="1"/>
            <a:r>
              <a:rPr lang="es-ES_tradnl" dirty="0" smtClean="0"/>
              <a:t>…</a:t>
            </a:r>
          </a:p>
          <a:p>
            <a:pPr lvl="1"/>
            <a:r>
              <a:rPr lang="es-ES_tradnl" dirty="0" smtClean="0"/>
              <a:t>…</a:t>
            </a:r>
          </a:p>
          <a:p>
            <a:pPr lvl="1"/>
            <a:endParaRPr lang="es-ES_tradnl" dirty="0" smtClean="0"/>
          </a:p>
          <a:p>
            <a:pPr lvl="1"/>
            <a:endParaRPr lang="es-ES_tradnl" dirty="0" smtClean="0"/>
          </a:p>
          <a:p>
            <a:pPr lvl="1">
              <a:buNone/>
            </a:pPr>
            <a:endParaRPr lang="es-ES_tradnl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72098" cy="936104"/>
          </a:xfrm>
        </p:spPr>
        <p:txBody>
          <a:bodyPr>
            <a:normAutofit/>
          </a:bodyPr>
          <a:lstStyle/>
          <a:p>
            <a:r>
              <a:rPr lang="es-ES_tradnl" sz="3200" b="1" dirty="0"/>
              <a:t>2</a:t>
            </a:r>
            <a:r>
              <a:rPr lang="es-ES_tradnl" sz="3200" b="1" dirty="0" smtClean="0"/>
              <a:t>. concentración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2060848"/>
            <a:ext cx="6572296" cy="3670160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latin typeface="Comic Sans MS" panose="030F0702030302020204" pitchFamily="66" charset="0"/>
              </a:rPr>
              <a:t>LO QUE AHORA EMPIEZO VA A </a:t>
            </a:r>
            <a:endParaRPr lang="es-E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ES" dirty="0" smtClean="0">
                <a:latin typeface="Comic Sans MS" panose="030F0702030302020204" pitchFamily="66" charset="0"/>
              </a:rPr>
              <a:t>SER </a:t>
            </a:r>
            <a:r>
              <a:rPr lang="es-ES" dirty="0">
                <a:latin typeface="Comic Sans MS" panose="030F0702030302020204" pitchFamily="66" charset="0"/>
              </a:rPr>
              <a:t>MUY INTERESANTE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El comenzar es lo</a:t>
            </a:r>
          </a:p>
          <a:p>
            <a:pPr marL="0" indent="0">
              <a:buNone/>
            </a:pPr>
            <a:r>
              <a:rPr lang="es-ES_tradnl" dirty="0" smtClean="0"/>
              <a:t> que más cuesta.</a:t>
            </a:r>
          </a:p>
          <a:p>
            <a:pPr marL="0" indent="0">
              <a:buNone/>
            </a:pPr>
            <a:endParaRPr lang="es-ES_tradnl" dirty="0" smtClean="0"/>
          </a:p>
        </p:txBody>
      </p:sp>
      <p:pic>
        <p:nvPicPr>
          <p:cNvPr id="4" name="3 Imagen" descr="idea gener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518" y="300760"/>
            <a:ext cx="2975624" cy="2771050"/>
          </a:xfrm>
          <a:prstGeom prst="rect">
            <a:avLst/>
          </a:prstGeom>
        </p:spPr>
      </p:pic>
      <p:cxnSp>
        <p:nvCxnSpPr>
          <p:cNvPr id="6" name="5 Conector angular"/>
          <p:cNvCxnSpPr/>
          <p:nvPr/>
        </p:nvCxnSpPr>
        <p:spPr>
          <a:xfrm>
            <a:off x="2000232" y="3857628"/>
            <a:ext cx="1143008" cy="642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6429388" y="428625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Usuario\Desktop\concentrac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83701"/>
            <a:ext cx="41148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459432"/>
            <a:ext cx="7467600" cy="187707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b="1" dirty="0" smtClean="0"/>
              <a:t>3. CONDICIONES </a:t>
            </a:r>
            <a:br>
              <a:rPr lang="es-ES_tradnl" b="1" dirty="0" smtClean="0"/>
            </a:br>
            <a:r>
              <a:rPr lang="es-ES_tradnl" b="1" dirty="0" smtClean="0"/>
              <a:t>AMBIENTALES</a:t>
            </a:r>
            <a:r>
              <a:rPr lang="es-ES_tradnl" sz="2700" b="1" dirty="0" smtClean="0">
                <a:latin typeface="Century" panose="02040604050505020304" pitchFamily="18" charset="0"/>
              </a:rPr>
              <a:t>:</a:t>
            </a:r>
            <a:endParaRPr lang="es-ES" sz="2700" b="1" dirty="0">
              <a:latin typeface="Century" panose="0204060405050502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Si quieres tener éxito </a:t>
            </a:r>
            <a:r>
              <a:rPr lang="es-ES" sz="2800" dirty="0" smtClean="0"/>
              <a:t>en</a:t>
            </a:r>
          </a:p>
          <a:p>
            <a:pPr marL="0" indent="0">
              <a:buNone/>
            </a:pPr>
            <a:r>
              <a:rPr lang="es-ES" sz="2800" dirty="0" smtClean="0"/>
              <a:t> tus estudios</a:t>
            </a:r>
            <a:r>
              <a:rPr lang="es-ES" sz="2800" dirty="0"/>
              <a:t>, tienes que </a:t>
            </a:r>
            <a:endParaRPr lang="es-ES" sz="2800" dirty="0" smtClean="0"/>
          </a:p>
          <a:p>
            <a:pPr marL="0" indent="0">
              <a:buNone/>
            </a:pPr>
            <a:r>
              <a:rPr lang="es-ES" sz="2800" dirty="0" smtClean="0"/>
              <a:t>cuidar</a:t>
            </a:r>
            <a:r>
              <a:rPr lang="es-ES" dirty="0"/>
              <a:t>: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r>
              <a:rPr lang="es-ES" sz="3200" dirty="0" smtClean="0"/>
              <a:t>El </a:t>
            </a:r>
            <a:r>
              <a:rPr lang="es-ES" sz="3200" dirty="0"/>
              <a:t>lugar donde estudias</a:t>
            </a:r>
            <a:r>
              <a:rPr lang="es-ES" sz="3200" dirty="0" smtClean="0"/>
              <a:t>.</a:t>
            </a:r>
          </a:p>
          <a:p>
            <a:r>
              <a:rPr lang="es-ES" sz="3200" dirty="0" smtClean="0"/>
              <a:t>Tus </a:t>
            </a:r>
            <a:r>
              <a:rPr lang="es-ES" sz="3200" dirty="0"/>
              <a:t>posturas al estudiar</a:t>
            </a:r>
            <a:r>
              <a:rPr lang="es-ES" sz="3200" dirty="0" smtClean="0"/>
              <a:t>.</a:t>
            </a:r>
          </a:p>
          <a:p>
            <a:r>
              <a:rPr lang="es-ES" sz="3200" dirty="0" smtClean="0"/>
              <a:t>El </a:t>
            </a:r>
            <a:r>
              <a:rPr lang="es-ES" sz="3200" dirty="0"/>
              <a:t>ambiente en que </a:t>
            </a:r>
            <a:r>
              <a:rPr lang="es-ES" sz="3200" dirty="0" smtClean="0"/>
              <a:t>estudias.</a:t>
            </a:r>
          </a:p>
          <a:p>
            <a:r>
              <a:rPr lang="es-ES" sz="3200" dirty="0" smtClean="0"/>
              <a:t>Los </a:t>
            </a:r>
            <a:r>
              <a:rPr lang="es-ES" sz="3200" dirty="0"/>
              <a:t>momentos en </a:t>
            </a:r>
            <a:r>
              <a:rPr lang="es-ES" sz="3200" dirty="0" smtClean="0"/>
              <a:t>que te </a:t>
            </a:r>
            <a:r>
              <a:rPr lang="es-ES" sz="3200" dirty="0"/>
              <a:t>pones a estudiar.</a:t>
            </a:r>
            <a:endParaRPr lang="es-ES_tradnl" sz="3200" dirty="0" smtClean="0"/>
          </a:p>
          <a:p>
            <a:endParaRPr lang="es-ES_tradnl" dirty="0" smtClean="0"/>
          </a:p>
          <a:p>
            <a:endParaRPr lang="es-ES" dirty="0"/>
          </a:p>
        </p:txBody>
      </p:sp>
      <p:pic>
        <p:nvPicPr>
          <p:cNvPr id="6" name="Picture 4" descr="C:\Users\Usuario\Desktop\Un-ambiente-propicio-para-el-estudio-de-los-ninÌƒ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826" y="0"/>
            <a:ext cx="44958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3</a:t>
            </a:r>
            <a:r>
              <a:rPr lang="es-ES" sz="3200" dirty="0" smtClean="0"/>
              <a:t>.1 El lugar</a:t>
            </a:r>
            <a:endParaRPr lang="es-ES" sz="32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7467600" cy="460851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s-ES" altLang="es-ES" dirty="0"/>
              <a:t>Siempre en el mismo </a:t>
            </a:r>
            <a:r>
              <a:rPr lang="es-ES" altLang="es-ES" dirty="0" smtClean="0"/>
              <a:t>SITIO.</a:t>
            </a:r>
            <a:endParaRPr lang="es-ES" altLang="es-ES" dirty="0"/>
          </a:p>
          <a:p>
            <a:pPr>
              <a:spcBef>
                <a:spcPct val="0"/>
              </a:spcBef>
            </a:pPr>
            <a:r>
              <a:rPr lang="es-ES" altLang="es-ES" dirty="0"/>
              <a:t>Tu lugar de trabajo debe ser silencioso, sin radio, sin tele, sin ruidos...</a:t>
            </a:r>
          </a:p>
          <a:p>
            <a:pPr>
              <a:spcBef>
                <a:spcPct val="0"/>
              </a:spcBef>
            </a:pPr>
            <a:r>
              <a:rPr lang="es-ES" altLang="es-ES" dirty="0"/>
              <a:t>La habitación y la mesa deben estar ordenadas, sólo con lo que necesitas</a:t>
            </a:r>
          </a:p>
          <a:p>
            <a:pPr>
              <a:spcBef>
                <a:spcPct val="0"/>
              </a:spcBef>
            </a:pPr>
            <a:r>
              <a:rPr lang="es-ES" altLang="es-ES" dirty="0"/>
              <a:t>Luz suficiente situada a la izquierda si eres </a:t>
            </a:r>
          </a:p>
          <a:p>
            <a:pPr>
              <a:spcBef>
                <a:spcPct val="0"/>
              </a:spcBef>
            </a:pPr>
            <a:r>
              <a:rPr lang="es-ES" altLang="es-ES" dirty="0"/>
              <a:t>diestro.</a:t>
            </a:r>
          </a:p>
          <a:p>
            <a:pPr>
              <a:spcBef>
                <a:spcPct val="0"/>
              </a:spcBef>
            </a:pPr>
            <a:r>
              <a:rPr lang="es-ES" altLang="es-ES" dirty="0"/>
              <a:t>Temperatura agradable.</a:t>
            </a:r>
          </a:p>
          <a:p>
            <a:pPr>
              <a:spcBef>
                <a:spcPct val="0"/>
              </a:spcBef>
            </a:pPr>
            <a:r>
              <a:rPr lang="es-ES" altLang="es-ES" dirty="0"/>
              <a:t>Dispón de todo el material en la habitación de estudio.</a:t>
            </a:r>
          </a:p>
          <a:p>
            <a:endParaRPr lang="es-ES" dirty="0"/>
          </a:p>
        </p:txBody>
      </p:sp>
      <p:pic>
        <p:nvPicPr>
          <p:cNvPr id="7" name="Picture 5" descr="C:\Users\Usuario\Desktop\iluminacion-estudi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0"/>
            <a:ext cx="2851734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48675" cy="1143000"/>
          </a:xfrm>
        </p:spPr>
        <p:txBody>
          <a:bodyPr>
            <a:noAutofit/>
          </a:bodyPr>
          <a:lstStyle/>
          <a:p>
            <a:r>
              <a:rPr lang="es-ES" altLang="es-ES" sz="3200" dirty="0" smtClean="0">
                <a:latin typeface="Century Schoolbook" panose="02040604050505020304" pitchFamily="18" charset="0"/>
                <a:ea typeface="Comic Sans MS" pitchFamily="66" charset="0"/>
                <a:cs typeface="Comic Sans MS" pitchFamily="66" charset="0"/>
              </a:rPr>
              <a:t>3.2 Tus </a:t>
            </a:r>
            <a:r>
              <a:rPr lang="es-ES" altLang="es-ES" sz="3200" dirty="0">
                <a:latin typeface="Century Schoolbook" panose="02040604050505020304" pitchFamily="18" charset="0"/>
                <a:ea typeface="Comic Sans MS" pitchFamily="66" charset="0"/>
                <a:cs typeface="Comic Sans MS" pitchFamily="66" charset="0"/>
              </a:rPr>
              <a:t>posturas al </a:t>
            </a:r>
            <a:r>
              <a:rPr lang="es-ES" altLang="es-ES" sz="3200" dirty="0" smtClean="0">
                <a:latin typeface="Century Schoolbook" panose="02040604050505020304" pitchFamily="18" charset="0"/>
                <a:ea typeface="Comic Sans MS" pitchFamily="66" charset="0"/>
                <a:cs typeface="Comic Sans MS" pitchFamily="66" charset="0"/>
              </a:rPr>
              <a:t/>
            </a:r>
            <a:br>
              <a:rPr lang="es-ES" altLang="es-ES" sz="3200" dirty="0" smtClean="0">
                <a:latin typeface="Century Schoolbook" panose="02040604050505020304" pitchFamily="18" charset="0"/>
                <a:ea typeface="Comic Sans MS" pitchFamily="66" charset="0"/>
                <a:cs typeface="Comic Sans MS" pitchFamily="66" charset="0"/>
              </a:rPr>
            </a:br>
            <a:r>
              <a:rPr lang="es-ES" altLang="es-ES" sz="3200" dirty="0" smtClean="0">
                <a:latin typeface="Century Schoolbook" panose="02040604050505020304" pitchFamily="18" charset="0"/>
                <a:ea typeface="Comic Sans MS" pitchFamily="66" charset="0"/>
                <a:cs typeface="Comic Sans MS" pitchFamily="66" charset="0"/>
              </a:rPr>
              <a:t>estudiar</a:t>
            </a:r>
            <a:endParaRPr lang="es-ES" sz="3200" dirty="0">
              <a:solidFill>
                <a:srgbClr val="7030A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spcBef>
                <a:spcPct val="0"/>
              </a:spcBef>
            </a:pPr>
            <a:r>
              <a:rPr lang="es-ES" altLang="es-ES" sz="2800" dirty="0"/>
              <a:t>Con el cuerpo recto, pero sin </a:t>
            </a:r>
            <a:r>
              <a:rPr lang="es-ES" altLang="es-ES" sz="2800" dirty="0" smtClean="0"/>
              <a:t>rigidez, que </a:t>
            </a:r>
            <a:r>
              <a:rPr lang="es-ES" altLang="es-ES" sz="2800" dirty="0"/>
              <a:t>los brazos descansen sobre la mesa de modo </a:t>
            </a:r>
            <a:r>
              <a:rPr lang="es-ES" altLang="es-ES" sz="2800" dirty="0" smtClean="0"/>
              <a:t>natural.</a:t>
            </a:r>
          </a:p>
          <a:p>
            <a:pPr lvl="1">
              <a:spcBef>
                <a:spcPct val="0"/>
              </a:spcBef>
            </a:pPr>
            <a:r>
              <a:rPr lang="es-ES" altLang="es-ES" sz="2800" dirty="0" smtClean="0"/>
              <a:t> Dificulta </a:t>
            </a:r>
            <a:r>
              <a:rPr lang="es-ES" altLang="es-ES" sz="2800" dirty="0"/>
              <a:t>el estudio toda postura </a:t>
            </a:r>
            <a:r>
              <a:rPr lang="es-ES" altLang="es-ES" sz="2800" dirty="0" smtClean="0"/>
              <a:t>excesivamente relajada </a:t>
            </a:r>
            <a:r>
              <a:rPr lang="es-ES" altLang="es-ES" sz="2800" dirty="0"/>
              <a:t>o encogida, es desaconsejable estudiar en una butaca, esa postura invita a dormir o relajarse, no al esfuerzo del estudio</a:t>
            </a:r>
            <a:r>
              <a:rPr lang="es-ES" altLang="es-ES" sz="2800" dirty="0" smtClean="0"/>
              <a:t>.</a:t>
            </a:r>
          </a:p>
          <a:p>
            <a:pPr lvl="1">
              <a:spcBef>
                <a:spcPct val="0"/>
              </a:spcBef>
            </a:pPr>
            <a:r>
              <a:rPr lang="es-ES" altLang="es-ES" sz="2800" dirty="0" smtClean="0"/>
              <a:t>Cuidado la espalda…</a:t>
            </a:r>
            <a:endParaRPr lang="es-ES" altLang="es-ES" sz="2800" dirty="0"/>
          </a:p>
          <a:p>
            <a:endParaRPr lang="es-ES" dirty="0"/>
          </a:p>
        </p:txBody>
      </p:sp>
      <p:pic>
        <p:nvPicPr>
          <p:cNvPr id="5" name="Picture 2" descr="C:\Users\Usuario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4138"/>
            <a:ext cx="30384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Usuario\Desktop\mala-postu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5085184"/>
            <a:ext cx="281047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48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es-ES" sz="3200" dirty="0" smtClean="0">
                <a:latin typeface="Century Schoolbook" panose="02040604050505020304" pitchFamily="18" charset="0"/>
                <a:ea typeface="Comic Sans MS" pitchFamily="66" charset="0"/>
                <a:cs typeface="Comic Sans MS" pitchFamily="66" charset="0"/>
              </a:rPr>
              <a:t>3.3 El </a:t>
            </a:r>
            <a:r>
              <a:rPr lang="es-ES" altLang="es-ES" sz="3200" dirty="0">
                <a:latin typeface="Century Schoolbook" panose="02040604050505020304" pitchFamily="18" charset="0"/>
                <a:ea typeface="Comic Sans MS" pitchFamily="66" charset="0"/>
                <a:cs typeface="Comic Sans MS" pitchFamily="66" charset="0"/>
              </a:rPr>
              <a:t>ambiente en que estudias.</a:t>
            </a:r>
            <a:endParaRPr lang="es-ES" sz="3200" dirty="0">
              <a:latin typeface="Century Schoolbook" panose="0204060405050502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pPr marL="365760" lvl="1" indent="0">
              <a:spcBef>
                <a:spcPct val="0"/>
              </a:spcBef>
              <a:buNone/>
            </a:pPr>
            <a:endParaRPr lang="es-ES" altLang="es-ES" sz="2400" dirty="0"/>
          </a:p>
          <a:p>
            <a:pPr lvl="1">
              <a:spcBef>
                <a:spcPct val="0"/>
              </a:spcBef>
            </a:pPr>
            <a:r>
              <a:rPr lang="es-ES" altLang="es-ES" sz="2400" dirty="0" smtClean="0"/>
              <a:t>De </a:t>
            </a:r>
            <a:r>
              <a:rPr lang="es-ES" altLang="es-ES" sz="2400" dirty="0"/>
              <a:t>modo general, para aprender una lección o para un ejercicio que suponga asimilación personal y que exija una </a:t>
            </a:r>
            <a:r>
              <a:rPr lang="es-ES" altLang="es-ES" sz="2400" dirty="0" smtClean="0"/>
              <a:t>mayor</a:t>
            </a:r>
          </a:p>
          <a:p>
            <a:pPr marL="365760" lvl="1" indent="0">
              <a:spcBef>
                <a:spcPct val="0"/>
              </a:spcBef>
              <a:buNone/>
            </a:pPr>
            <a:r>
              <a:rPr lang="es-ES" altLang="es-ES" sz="2400" dirty="0"/>
              <a:t> </a:t>
            </a:r>
            <a:r>
              <a:rPr lang="es-ES" altLang="es-ES" sz="2400" dirty="0" smtClean="0"/>
              <a:t>  concentración</a:t>
            </a:r>
            <a:r>
              <a:rPr lang="es-ES" altLang="es-ES" sz="2400" dirty="0"/>
              <a:t>, es aconsejable </a:t>
            </a:r>
            <a:endParaRPr lang="es-ES" altLang="es-ES" sz="2400" dirty="0" smtClean="0"/>
          </a:p>
          <a:p>
            <a:pPr marL="365760" lvl="1" indent="0">
              <a:spcBef>
                <a:spcPct val="0"/>
              </a:spcBef>
              <a:buNone/>
            </a:pPr>
            <a:r>
              <a:rPr lang="es-ES" altLang="es-ES" sz="2400" dirty="0"/>
              <a:t> </a:t>
            </a:r>
            <a:r>
              <a:rPr lang="es-ES" altLang="es-ES" sz="2400" dirty="0" smtClean="0"/>
              <a:t>  estudiar </a:t>
            </a:r>
            <a:r>
              <a:rPr lang="es-ES" altLang="es-ES" sz="2400" dirty="0"/>
              <a:t>solo</a:t>
            </a:r>
            <a:r>
              <a:rPr lang="es-ES" altLang="es-ES" sz="2400" dirty="0" smtClean="0"/>
              <a:t>.</a:t>
            </a:r>
          </a:p>
          <a:p>
            <a:pPr marL="365760" lvl="1" indent="0">
              <a:spcBef>
                <a:spcPct val="0"/>
              </a:spcBef>
              <a:buNone/>
            </a:pPr>
            <a:endParaRPr lang="es-ES" altLang="es-ES" sz="2400" dirty="0"/>
          </a:p>
          <a:p>
            <a:pPr lvl="1">
              <a:spcBef>
                <a:spcPct val="0"/>
              </a:spcBef>
            </a:pPr>
            <a:r>
              <a:rPr lang="es-ES" altLang="es-ES" sz="2400" dirty="0" smtClean="0"/>
              <a:t>Ejercicios </a:t>
            </a:r>
            <a:r>
              <a:rPr lang="es-ES" altLang="es-ES" sz="2400" dirty="0"/>
              <a:t>como problemas, repasos, </a:t>
            </a:r>
            <a:r>
              <a:rPr lang="es-ES" altLang="es-ES" sz="2400" dirty="0" smtClean="0"/>
              <a:t>trabajos </a:t>
            </a:r>
            <a:r>
              <a:rPr lang="es-ES" altLang="es-ES" sz="2400" dirty="0"/>
              <a:t>prácticos... pueden hacerse en </a:t>
            </a:r>
            <a:r>
              <a:rPr lang="es-ES" altLang="es-ES" sz="2400" dirty="0" smtClean="0"/>
              <a:t>equipo</a:t>
            </a:r>
            <a:r>
              <a:rPr lang="es-ES" altLang="es-ES" sz="2400" dirty="0"/>
              <a:t>, pero es necesario que todos los miembros trabajen.</a:t>
            </a:r>
          </a:p>
          <a:p>
            <a:endParaRPr lang="es-ES_tradnl" dirty="0" smtClean="0">
              <a:solidFill>
                <a:srgbClr val="FF00FF"/>
              </a:solidFill>
            </a:endParaRPr>
          </a:p>
        </p:txBody>
      </p:sp>
      <p:pic>
        <p:nvPicPr>
          <p:cNvPr id="4" name="3 Imagen" descr="lapi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04442">
            <a:off x="7088435" y="595604"/>
            <a:ext cx="1476374" cy="1736910"/>
          </a:xfrm>
          <a:prstGeom prst="rect">
            <a:avLst/>
          </a:prstGeom>
        </p:spPr>
      </p:pic>
      <p:pic>
        <p:nvPicPr>
          <p:cNvPr id="7" name="Picture 2" descr="C:\Users\Usuario\Desktop\grupo-de-estudio-de-estudiantes-étnicos-multi-94607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852936"/>
            <a:ext cx="201622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3.4 </a:t>
            </a:r>
            <a:r>
              <a:rPr lang="es-ES" altLang="es-ES" sz="3200" dirty="0" smtClean="0">
                <a:ea typeface="Comic Sans MS" pitchFamily="66" charset="0"/>
                <a:cs typeface="Comic Sans MS" pitchFamily="66" charset="0"/>
              </a:rPr>
              <a:t>los momentos en que</a:t>
            </a:r>
            <a:r>
              <a:rPr lang="es-ES" altLang="es-ES" sz="3200" dirty="0">
                <a:ea typeface="Comic Sans MS" pitchFamily="66" charset="0"/>
                <a:cs typeface="Comic Sans MS" pitchFamily="66" charset="0"/>
              </a:rPr>
              <a:t> </a:t>
            </a:r>
            <a:r>
              <a:rPr lang="es-ES" altLang="es-ES" sz="3200" dirty="0" smtClean="0">
                <a:ea typeface="Comic Sans MS" pitchFamily="66" charset="0"/>
                <a:cs typeface="Comic Sans MS" pitchFamily="66" charset="0"/>
              </a:rPr>
              <a:t>te pones a estudiar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s-ES_tradnl" dirty="0" smtClean="0"/>
          </a:p>
          <a:p>
            <a:pPr lvl="1">
              <a:spcBef>
                <a:spcPct val="0"/>
              </a:spcBef>
            </a:pPr>
            <a:r>
              <a:rPr lang="es-ES" altLang="es-ES" sz="2800" dirty="0" smtClean="0"/>
              <a:t>Acostúmbrate </a:t>
            </a:r>
            <a:r>
              <a:rPr lang="es-ES" altLang="es-ES" sz="2800" dirty="0"/>
              <a:t>a estudiar siempre a las mismas horas, así te irás creando el hábito del estudio.</a:t>
            </a:r>
          </a:p>
          <a:p>
            <a:pPr lvl="1">
              <a:spcBef>
                <a:spcPct val="0"/>
              </a:spcBef>
            </a:pPr>
            <a:r>
              <a:rPr lang="es-ES" altLang="es-ES" sz="2800" dirty="0" smtClean="0"/>
              <a:t>Estudia </a:t>
            </a:r>
            <a:r>
              <a:rPr lang="es-ES" altLang="es-ES" sz="2800" dirty="0"/>
              <a:t>todos los días un poco, al terminar el colegio, por la tarde.</a:t>
            </a:r>
          </a:p>
          <a:p>
            <a:pPr lvl="1">
              <a:spcBef>
                <a:spcPct val="0"/>
              </a:spcBef>
            </a:pPr>
            <a:r>
              <a:rPr lang="es-ES" altLang="es-ES" sz="2800" dirty="0" smtClean="0"/>
              <a:t>Son </a:t>
            </a:r>
            <a:r>
              <a:rPr lang="es-ES" altLang="es-ES" sz="2800" dirty="0"/>
              <a:t>momentos totalmente desaconsejables:</a:t>
            </a:r>
          </a:p>
          <a:p>
            <a:pPr lvl="2">
              <a:spcBef>
                <a:spcPct val="0"/>
              </a:spcBef>
              <a:buFont typeface="Wingdings" pitchFamily="2" charset="2"/>
              <a:buChar char="§"/>
            </a:pPr>
            <a:r>
              <a:rPr lang="es-ES" altLang="es-ES" sz="2800" dirty="0"/>
              <a:t>después de las comidas;</a:t>
            </a:r>
          </a:p>
          <a:p>
            <a:pPr lvl="2">
              <a:spcBef>
                <a:spcPct val="0"/>
              </a:spcBef>
              <a:buFont typeface="Wingdings" pitchFamily="2" charset="2"/>
              <a:buChar char="§"/>
            </a:pPr>
            <a:r>
              <a:rPr lang="es-ES" altLang="es-ES" sz="2800" dirty="0"/>
              <a:t>después de un esfuerzo físico fuerte.</a:t>
            </a:r>
          </a:p>
          <a:p>
            <a:endParaRPr lang="es-ES" dirty="0"/>
          </a:p>
        </p:txBody>
      </p:sp>
      <p:pic>
        <p:nvPicPr>
          <p:cNvPr id="6" name="Picture 2" descr="C:\Users\Usuario\Desktop\alarm-clock-155187_960_7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996952"/>
            <a:ext cx="209572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</TotalTime>
  <Words>352</Words>
  <Application>Microsoft Office PowerPoint</Application>
  <PresentationFormat>Presentación en pantalla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Mirador</vt:lpstr>
      <vt:lpstr>1. MOTIVACIÓN. </vt:lpstr>
      <vt:lpstr>PODER QUERER SABER</vt:lpstr>
      <vt:lpstr>¿DE DÓNDE SALE LA MOTIVACIÓN?</vt:lpstr>
      <vt:lpstr>2. concentración</vt:lpstr>
      <vt:lpstr>      3. CONDICIONES  AMBIENTALES:</vt:lpstr>
      <vt:lpstr>3.1 El lugar</vt:lpstr>
      <vt:lpstr>3.2 Tus posturas al  estudiar</vt:lpstr>
      <vt:lpstr>3.3 El ambiente en que estudias.</vt:lpstr>
      <vt:lpstr>3.4 los momentos en que te pones a estudiar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 de estudio eficaz.</dc:title>
  <dc:creator>psicologos</dc:creator>
  <cp:lastModifiedBy>Usuario</cp:lastModifiedBy>
  <cp:revision>20</cp:revision>
  <dcterms:created xsi:type="dcterms:W3CDTF">2018-02-21T11:58:52Z</dcterms:created>
  <dcterms:modified xsi:type="dcterms:W3CDTF">2018-11-07T17:36:43Z</dcterms:modified>
</cp:coreProperties>
</file>