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B4CE-5A1F-44B8-BCC3-70CD6CCBC45F}" type="datetimeFigureOut">
              <a:rPr lang="es-ES" smtClean="0"/>
              <a:pPr/>
              <a:t>23/01/2016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A10DF-12E9-47BB-A1DD-29F3A35B45F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NOUVEL AN EN FRANCE</a:t>
            </a:r>
            <a:endParaRPr lang="es-ES" dirty="0"/>
          </a:p>
        </p:txBody>
      </p:sp>
      <p:pic>
        <p:nvPicPr>
          <p:cNvPr id="4" name="3 Imagen" descr="images4N02M0V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714488"/>
            <a:ext cx="7221292" cy="45005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CHAMPAGNE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28736"/>
            <a:ext cx="4618856" cy="469742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1600" dirty="0" smtClean="0">
                <a:latin typeface="Cambria" pitchFamily="18" charset="0"/>
              </a:rPr>
              <a:t>L'Espagne est le seul pays qui célèbre le commencement de la nouvelle année, de cette forme originale, manger</a:t>
            </a:r>
          </a:p>
          <a:p>
            <a:r>
              <a:rPr lang="fr-FR" sz="1600" dirty="0" smtClean="0">
                <a:latin typeface="Cambria" pitchFamily="18" charset="0"/>
              </a:rPr>
              <a:t>des raisins.</a:t>
            </a:r>
          </a:p>
          <a:p>
            <a:r>
              <a:rPr lang="fr-FR" sz="1600" dirty="0" smtClean="0">
                <a:latin typeface="Cambria" pitchFamily="18" charset="0"/>
              </a:rPr>
              <a:t>La bouteille de champagne est typique de la France. Dans la nouvelle année, beaucoup de Parisiens vont </a:t>
            </a:r>
            <a:r>
              <a:rPr lang="fr-FR" sz="1600" dirty="0" smtClean="0">
                <a:latin typeface="Cambria" pitchFamily="18" charset="0"/>
              </a:rPr>
              <a:t>dans </a:t>
            </a:r>
            <a:r>
              <a:rPr lang="fr-FR" sz="1600" dirty="0" smtClean="0">
                <a:latin typeface="Cambria" pitchFamily="18" charset="0"/>
              </a:rPr>
              <a:t>les rues pour dire au-revoir  à l'année. Le lieu de rencontre par excellence sont les</a:t>
            </a:r>
          </a:p>
          <a:p>
            <a:r>
              <a:rPr lang="fr-FR" sz="1600" dirty="0" smtClean="0">
                <a:latin typeface="Cambria" pitchFamily="18" charset="0"/>
              </a:rPr>
              <a:t>Champs-Elysées, de l'Arc de Triomphe à la Place de la Concorde, la célèbre avenue est bondé des personnes préparées pour le 1er Janvier avec une bonne bouteille de champagne. </a:t>
            </a:r>
            <a:r>
              <a:rPr lang="fr-FR" sz="1600" dirty="0" smtClean="0">
                <a:latin typeface="Cambria" pitchFamily="18" charset="0"/>
              </a:rPr>
              <a:t>Ceux </a:t>
            </a:r>
            <a:r>
              <a:rPr lang="fr-FR" sz="1600" dirty="0" smtClean="0">
                <a:latin typeface="Cambria" pitchFamily="18" charset="0"/>
              </a:rPr>
              <a:t>qui sont </a:t>
            </a:r>
            <a:r>
              <a:rPr lang="fr-FR" sz="1600" dirty="0" smtClean="0">
                <a:latin typeface="Cambria" pitchFamily="18" charset="0"/>
              </a:rPr>
              <a:t>à </a:t>
            </a:r>
            <a:r>
              <a:rPr lang="fr-FR" sz="1600" dirty="0" smtClean="0">
                <a:latin typeface="Cambria" pitchFamily="18" charset="0"/>
              </a:rPr>
              <a:t>la maison </a:t>
            </a:r>
            <a:r>
              <a:rPr lang="fr-FR" sz="1600" dirty="0" smtClean="0">
                <a:latin typeface="Cambria" pitchFamily="18" charset="0"/>
              </a:rPr>
              <a:t>ont </a:t>
            </a:r>
            <a:r>
              <a:rPr lang="fr-FR" sz="1600" dirty="0" smtClean="0">
                <a:latin typeface="Cambria" pitchFamily="18" charset="0"/>
              </a:rPr>
              <a:t>plus facile pour faire </a:t>
            </a:r>
            <a:r>
              <a:rPr lang="fr-FR" sz="1600" dirty="0" smtClean="0">
                <a:latin typeface="Cambria" pitchFamily="18" charset="0"/>
              </a:rPr>
              <a:t>la </a:t>
            </a:r>
            <a:r>
              <a:rPr lang="fr-FR" sz="1600" dirty="0" smtClean="0">
                <a:latin typeface="Cambria" pitchFamily="18" charset="0"/>
              </a:rPr>
              <a:t>tradition: à minuit il y a embrasser </a:t>
            </a:r>
            <a:r>
              <a:rPr lang="fr-FR" sz="1600" dirty="0" smtClean="0">
                <a:latin typeface="Cambria" pitchFamily="18" charset="0"/>
              </a:rPr>
              <a:t>sous </a:t>
            </a:r>
            <a:r>
              <a:rPr lang="fr-FR" sz="1600" dirty="0" smtClean="0">
                <a:latin typeface="Cambria" pitchFamily="18" charset="0"/>
              </a:rPr>
              <a:t>une branche de gui pour la bonne fortune dans l'année à venir.</a:t>
            </a:r>
            <a:endParaRPr lang="es-ES" sz="1600" dirty="0">
              <a:latin typeface="Cambria" pitchFamily="18" charset="0"/>
            </a:endParaRPr>
          </a:p>
        </p:txBody>
      </p:sp>
      <p:pic>
        <p:nvPicPr>
          <p:cNvPr id="8" name="7 Marcador de contenido" descr="champagne-glass-drinks-wallpapers-1024x7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214290"/>
            <a:ext cx="4463313" cy="29503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BANQUET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En France ne </a:t>
            </a:r>
            <a:r>
              <a:rPr lang="fr-FR" sz="2000" dirty="0" err="1" smtClean="0"/>
              <a:t>exsite</a:t>
            </a:r>
            <a:r>
              <a:rPr lang="fr-FR" sz="2000" dirty="0" smtClean="0"/>
              <a:t> </a:t>
            </a:r>
            <a:r>
              <a:rPr lang="fr-FR" sz="2000" dirty="0" smtClean="0"/>
              <a:t>pas un plat classique, ils </a:t>
            </a:r>
            <a:r>
              <a:rPr lang="fr-FR" sz="2000" dirty="0" smtClean="0"/>
              <a:t>peuvent </a:t>
            </a:r>
            <a:r>
              <a:rPr lang="fr-FR" sz="2000" dirty="0" smtClean="0"/>
              <a:t>dîner poulet, dinde ou </a:t>
            </a:r>
            <a:r>
              <a:rPr lang="fr-FR" sz="2000" dirty="0" smtClean="0"/>
              <a:t>du </a:t>
            </a:r>
            <a:r>
              <a:rPr lang="fr-FR" sz="2000" dirty="0" smtClean="0"/>
              <a:t>bœuf, mais le champagne est indispensable. Dîners du Nouvel An sont caractérisés par les grands banquets, </a:t>
            </a:r>
            <a:r>
              <a:rPr lang="fr-FR" sz="2000" dirty="0" smtClean="0"/>
              <a:t>formés </a:t>
            </a:r>
            <a:r>
              <a:rPr lang="fr-FR" sz="2000" dirty="0" smtClean="0"/>
              <a:t>de beaucoup de petits plats. Cependant, contrairement à Noël, sur les tables du Nouvel An il ya un menu plus varié, qui consiste finalement d'innovations, pas de la tradition. La chose qui est plus </a:t>
            </a:r>
            <a:r>
              <a:rPr lang="fr-FR" sz="2000" dirty="0" smtClean="0"/>
              <a:t>importante </a:t>
            </a:r>
            <a:r>
              <a:rPr lang="fr-FR" sz="2000" dirty="0" smtClean="0"/>
              <a:t>dans le dîner est le dessert.</a:t>
            </a:r>
            <a:endParaRPr lang="es-ES" sz="2000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643314"/>
            <a:ext cx="5423516" cy="27289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FAMILLE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Noël est caractérisé par le regroupement familial. Et dans la nouvelle année, plus que jamais nous devons être unis dans le début de l´an. 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À </a:t>
            </a:r>
            <a:r>
              <a:rPr lang="fr-FR" sz="2400" dirty="0">
                <a:latin typeface="Batang" pitchFamily="18" charset="-127"/>
                <a:ea typeface="Batang" pitchFamily="18" charset="-127"/>
              </a:rPr>
              <a:t>N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oël 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nous 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aussi nous 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souvenons 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des 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personnes 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qui ne sont plus avec nous. Les familles chantent 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parfois des chants 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fr-FR" sz="2400" dirty="0" err="1" smtClean="0">
                <a:latin typeface="Batang" pitchFamily="18" charset="-127"/>
                <a:ea typeface="Batang" pitchFamily="18" charset="-127"/>
              </a:rPr>
              <a:t>traditionels</a:t>
            </a:r>
            <a:r>
              <a:rPr lang="fr-FR" sz="2400" dirty="0" smtClean="0">
                <a:latin typeface="Batang" pitchFamily="18" charset="-127"/>
                <a:ea typeface="Batang" pitchFamily="18" charset="-127"/>
              </a:rPr>
              <a:t>.</a:t>
            </a:r>
            <a:endParaRPr lang="es-ES" sz="2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3 Imagen" descr="38084-r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714752"/>
            <a:ext cx="4758028" cy="26407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ROBE DE SOIRÉE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Agency FB" pitchFamily="34" charset="0"/>
              </a:rPr>
              <a:t>Dans nouvel An </a:t>
            </a:r>
            <a:r>
              <a:rPr lang="fr-FR" sz="2800" dirty="0" smtClean="0">
                <a:latin typeface="Agency FB" pitchFamily="34" charset="0"/>
              </a:rPr>
              <a:t>on met des vêtements </a:t>
            </a:r>
            <a:r>
              <a:rPr lang="fr-FR" sz="2800" dirty="0" smtClean="0">
                <a:latin typeface="Agency FB" pitchFamily="34" charset="0"/>
              </a:rPr>
              <a:t>de soirée ou de </a:t>
            </a:r>
            <a:r>
              <a:rPr lang="fr-FR" sz="2800" dirty="0" smtClean="0">
                <a:latin typeface="Agency FB" pitchFamily="34" charset="0"/>
              </a:rPr>
              <a:t>fête. </a:t>
            </a:r>
            <a:r>
              <a:rPr lang="fr-FR" sz="2800" dirty="0" smtClean="0">
                <a:latin typeface="Agency FB" pitchFamily="34" charset="0"/>
              </a:rPr>
              <a:t>Habituellement, la fille porte une robe à paillettes et les garçons un costume. Nous sommes </a:t>
            </a:r>
            <a:r>
              <a:rPr lang="fr-FR" sz="2800" dirty="0" smtClean="0">
                <a:latin typeface="Agency FB" pitchFamily="34" charset="0"/>
              </a:rPr>
              <a:t>beaux </a:t>
            </a:r>
            <a:r>
              <a:rPr lang="fr-FR" sz="2800" dirty="0" smtClean="0">
                <a:latin typeface="Agency FB" pitchFamily="34" charset="0"/>
              </a:rPr>
              <a:t>pour l'occasion.</a:t>
            </a:r>
            <a:endParaRPr lang="es-ES" sz="2800" dirty="0">
              <a:latin typeface="Agency FB" pitchFamily="34" charset="0"/>
            </a:endParaRPr>
          </a:p>
        </p:txBody>
      </p:sp>
      <p:pic>
        <p:nvPicPr>
          <p:cNvPr id="4" name="3 Imagen" descr="vestido-de-noche-negro-con-lentejuel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143248"/>
            <a:ext cx="2304288" cy="3429000"/>
          </a:xfrm>
          <a:prstGeom prst="rect">
            <a:avLst/>
          </a:prstGeom>
        </p:spPr>
      </p:pic>
      <p:pic>
        <p:nvPicPr>
          <p:cNvPr id="5" name="4 Imagen" descr="ropa-de-fiesta-para-homb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00504"/>
            <a:ext cx="4325435" cy="2265076"/>
          </a:xfrm>
          <a:prstGeom prst="rect">
            <a:avLst/>
          </a:prstGeom>
        </p:spPr>
      </p:pic>
      <p:pic>
        <p:nvPicPr>
          <p:cNvPr id="6" name="5 Imagen" descr="imagesK2ZT9HT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3143248"/>
            <a:ext cx="2563525" cy="18192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576</TotalTime>
  <Words>304</Words>
  <Application>Microsoft Office PowerPoint</Application>
  <PresentationFormat>Presentación en pantalla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NOUVEL AN EN FRANCE</vt:lpstr>
      <vt:lpstr>CHAMPAGNE</vt:lpstr>
      <vt:lpstr>BANQUET</vt:lpstr>
      <vt:lpstr>FAMILLE</vt:lpstr>
      <vt:lpstr>ROBE DE SOIRÉE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AÑO NUEVO EN FRANCIA</dc:title>
  <dc:creator>Alba</dc:creator>
  <cp:lastModifiedBy>Francisco Lera</cp:lastModifiedBy>
  <cp:revision>41</cp:revision>
  <dcterms:created xsi:type="dcterms:W3CDTF">2015-12-09T18:53:40Z</dcterms:created>
  <dcterms:modified xsi:type="dcterms:W3CDTF">2016-01-23T20:33:07Z</dcterms:modified>
</cp:coreProperties>
</file>